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8EE110-50BA-3446-BFC4-5561F67CBDF2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二级</a:t>
            </a:r>
            <a:endParaRPr lang="zh-CN" altLang="en-US" noProof="1"/>
          </a:p>
          <a:p>
            <a:pPr lvl="2"/>
            <a:r>
              <a:rPr lang="zh-CN" altLang="en-US" noProof="1"/>
              <a:t>三级</a:t>
            </a:r>
            <a:endParaRPr lang="zh-CN" altLang="en-US" noProof="1"/>
          </a:p>
          <a:p>
            <a:pPr lvl="3"/>
            <a:r>
              <a:rPr lang="zh-CN" altLang="en-US" noProof="1"/>
              <a:t>四级</a:t>
            </a:r>
            <a:endParaRPr lang="zh-CN" altLang="en-US" noProof="1"/>
          </a:p>
          <a:p>
            <a:pPr lvl="4"/>
            <a:r>
              <a:rPr lang="zh-CN" altLang="en-US" noProof="1"/>
              <a:t>五级</a:t>
            </a:r>
            <a:endParaRPr lang="zh-CN" altLang="en-US" noProof="1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6284"/>
            <a:ext cx="2844800" cy="47624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6284"/>
            <a:ext cx="3860800" cy="47624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6284"/>
            <a:ext cx="2844800" cy="47624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2A802B-525D-B34C-95CF-96EC31C9638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1746" name="矩形 1"/>
          <p:cNvSpPr>
            <a:spLocks noChangeArrowheads="1"/>
          </p:cNvSpPr>
          <p:nvPr/>
        </p:nvSpPr>
        <p:spPr bwMode="auto">
          <a:xfrm>
            <a:off x="874184" y="135467"/>
            <a:ext cx="10443633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1747" name="图片 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027" y="1141793"/>
            <a:ext cx="6043945" cy="3201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/>
          <p:cNvSpPr txBox="1"/>
          <p:nvPr/>
        </p:nvSpPr>
        <p:spPr>
          <a:xfrm>
            <a:off x="609744" y="4241779"/>
            <a:ext cx="11378901" cy="2499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Sure things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：无论是否发券，都会购买，也就是自然转化人群；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735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Persuadables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：不发券不购买，发券才会购买的人群，即优惠券敏感人群；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Lost causes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：无论是否发券都不会，难以触达，可以选择放弃；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Sleeping dogs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：与</a:t>
            </a:r>
            <a:r>
              <a:rPr lang="en-US" altLang="zh-CN" sz="1735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Persuadables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恰好相反，对营销活动比较反感，不发券的时候有购买行为，发券后不再购买；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很明显在营销中我们需要触达的是</a:t>
            </a:r>
            <a:r>
              <a:rPr lang="en-US" altLang="zh-CN" sz="1735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Persuadables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，而对于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Sleeping dogs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需要尽量避免。</a:t>
            </a:r>
            <a:endParaRPr lang="zh-CN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1746" name="矩形 1"/>
          <p:cNvSpPr>
            <a:spLocks noChangeArrowheads="1"/>
          </p:cNvSpPr>
          <p:nvPr/>
        </p:nvSpPr>
        <p:spPr bwMode="auto">
          <a:xfrm>
            <a:off x="874184" y="135467"/>
            <a:ext cx="10443633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4952" y="1193859"/>
            <a:ext cx="11379200" cy="2925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100" dirty="0">
                <a:latin typeface="Times New Roman" panose="02020603050405020304" pitchFamily="18" charset="0"/>
                <a:ea typeface="微软雅黑" charset="-122"/>
                <a:cs typeface="Times New Roman" panose="02020603050405020304" pitchFamily="18" charset="0"/>
              </a:rPr>
              <a:t>1.2 </a:t>
            </a:r>
            <a:r>
              <a:rPr lang="zh-CN" altLang="en-US" sz="2400" b="1" kern="100" dirty="0">
                <a:latin typeface="Times New Roman" panose="02020603050405020304" pitchFamily="18" charset="0"/>
                <a:ea typeface="微软雅黑" charset="-122"/>
                <a:cs typeface="Times New Roman" panose="02020603050405020304" pitchFamily="18" charset="0"/>
              </a:rPr>
              <a:t>研发任务需求</a:t>
            </a:r>
            <a:endParaRPr lang="en-US" altLang="zh-CN" sz="2400" b="1" kern="100" dirty="0">
              <a:latin typeface="Times New Roman" panose="02020603050405020304" pitchFamily="18" charset="0"/>
              <a:ea typeface="微软雅黑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因此，我们现在更加关注如何锁定营销敏感人群，驱动收益模拟测算和投放策略制定，促成营销推广效率的最大化，实现油站补贴的精准投放。具体来说，要回答以下更重要的问题：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油券投放是否促使用户产生了消费意愿？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有没有把油券浪费在那些已经打算从我这里消费的客户？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油券是否使某些人购买的意愿降低（负面影响）？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3794" name="Rectangle 5"/>
          <p:cNvSpPr>
            <a:spLocks noChangeArrowheads="1"/>
          </p:cNvSpPr>
          <p:nvPr/>
        </p:nvSpPr>
        <p:spPr bwMode="auto">
          <a:xfrm>
            <a:off x="4419600" y="228600"/>
            <a:ext cx="335280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/>
            <a:r>
              <a:rPr lang="zh-CN" altLang="en-US" sz="40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  录</a:t>
            </a:r>
            <a:endParaRPr lang="zh-CN" altLang="en-US" sz="40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3795" name="Text Box 4"/>
          <p:cNvSpPr txBox="1">
            <a:spLocks noChangeArrowheads="1"/>
          </p:cNvSpPr>
          <p:nvPr/>
        </p:nvSpPr>
        <p:spPr bwMode="auto">
          <a:xfrm>
            <a:off x="3251200" y="1397000"/>
            <a:ext cx="7086600" cy="4912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2800" b="1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五、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SimSun" pitchFamily="2" charset="-122"/>
              </a:rPr>
              <a:t>预期成果及考核指标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六、进度安排及标志性阶段成果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七、经费预算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rPr>
              <a:t>八、组织架构与保障措施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矩形 1"/>
          <p:cNvSpPr>
            <a:spLocks noChangeArrowheads="1"/>
          </p:cNvSpPr>
          <p:nvPr/>
        </p:nvSpPr>
        <p:spPr bwMode="auto">
          <a:xfrm>
            <a:off x="3352800" y="71967"/>
            <a:ext cx="6858000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9033" y="1117493"/>
            <a:ext cx="11573933" cy="3607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100" dirty="0">
                <a:latin typeface="Times New Roman" panose="02020603050405020304" pitchFamily="18" charset="0"/>
                <a:ea typeface="微软雅黑" charset="-122"/>
                <a:cs typeface="Times New Roman" panose="02020603050405020304" pitchFamily="18" charset="0"/>
              </a:rPr>
              <a:t>2.1 </a:t>
            </a:r>
            <a:r>
              <a:rPr lang="zh-CN" altLang="en-US" sz="2400" b="1" kern="100" dirty="0">
                <a:latin typeface="Times New Roman" panose="02020603050405020304" pitchFamily="18" charset="0"/>
                <a:ea typeface="微软雅黑" charset="-122"/>
                <a:cs typeface="Times New Roman" panose="02020603050405020304" pitchFamily="18" charset="0"/>
              </a:rPr>
              <a:t>研究目标</a:t>
            </a:r>
            <a:endParaRPr lang="en-US" altLang="zh-CN" sz="2400" b="1" kern="100" dirty="0">
              <a:latin typeface="Times New Roman" panose="02020603050405020304" pitchFamily="18" charset="0"/>
              <a:ea typeface="微软雅黑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1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以客户为中心，结合公司运营配置（预算</a:t>
            </a:r>
            <a:r>
              <a:rPr lang="en-US" altLang="zh-CN" sz="21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/ROI</a:t>
            </a:r>
            <a:r>
              <a:rPr lang="zh-CN" altLang="en-US" sz="21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，利用大数据分析、深度学习等技术，构建加油站油券用户敏感度预测模型并开发相应算法，实现以人为中心的精准营销，准确找到真正能被优惠券打动的用户，由此驱动收益模拟测算和投放策略制定，实现油券推广效率的最大化。</a:t>
            </a: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矩形 1"/>
          <p:cNvSpPr>
            <a:spLocks noChangeArrowheads="1"/>
          </p:cNvSpPr>
          <p:nvPr/>
        </p:nvSpPr>
        <p:spPr bwMode="auto">
          <a:xfrm>
            <a:off x="3352800" y="71967"/>
            <a:ext cx="6858000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309033" y="1117493"/>
                <a:ext cx="11573933" cy="7094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b="1" kern="100" dirty="0">
                    <a:latin typeface="Times New Roman" panose="02020603050405020304" pitchFamily="18" charset="0"/>
                    <a:ea typeface="微软雅黑" charset="-122"/>
                    <a:cs typeface="Times New Roman" panose="02020603050405020304" pitchFamily="18" charset="0"/>
                  </a:rPr>
                  <a:t>2.2 </a:t>
                </a:r>
                <a:r>
                  <a:rPr lang="zh-CN" altLang="en-US" sz="2400" b="1" kern="100" dirty="0">
                    <a:latin typeface="Times New Roman" panose="02020603050405020304" pitchFamily="18" charset="0"/>
                    <a:ea typeface="微软雅黑" charset="-122"/>
                    <a:cs typeface="Times New Roman" panose="02020603050405020304" pitchFamily="18" charset="0"/>
                  </a:rPr>
                  <a:t>研究内容</a:t>
                </a:r>
                <a:endParaRPr lang="en-US" altLang="zh-CN" sz="2400" b="1" kern="100" dirty="0">
                  <a:latin typeface="Times New Roman" panose="02020603050405020304" pitchFamily="18" charset="0"/>
                  <a:ea typeface="微软雅黑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情景假设：设有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𝑁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个用户，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𝑌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e>
                    </m:d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表示公司对用户后用户输出的结果，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𝑌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0</m:t>
                        </m:r>
                      </m:e>
                    </m:d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表示没有对用户干预情况下的输出结果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比如公司随机向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1/2</a:t>
                </a:r>
                <a:r>
                  <a:rPr lang="en-US" altLang="zh-CN" sz="1865" b="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𝑁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人投放加油就可免费洗车的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treatment</a:t>
                </a:r>
                <a:r>
                  <a:rPr lang="zh-CN" altLang="en-GB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另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1/2</a:t>
                </a:r>
                <a:r>
                  <a:rPr lang="en-US" altLang="zh-CN" sz="1865" b="0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𝑁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人不投放，现观察他们在末来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14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天内是否选择加油，用户</a:t>
                </a:r>
                <a14:m>
                  <m:oMath xmlns:m="http://schemas.openxmlformats.org/officeDocument/2006/math">
                    <m:r>
                      <a:rPr lang="en-GB" altLang="zh-CN" sz="1865" i="1" dirty="0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𝑖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uplift: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GB" altLang="zh-CN" sz="1865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=</m:t>
                    </m:r>
                  </m:oMath>
                </a14:m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𝑦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1</m:t>
                        </m:r>
                      </m:e>
                    </m:d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−</m:t>
                    </m:r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𝑦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d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0</m:t>
                        </m:r>
                      </m:e>
                    </m:d>
                  </m:oMath>
                </a14:m>
                <a:r>
                  <a:rPr lang="zh-CN" altLang="en-GB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</a:t>
                </a:r>
                <a:endParaRPr lang="en-US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endParaRPr lang="en-GB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由于一个用户只能产生一种结果，我们称之为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结果，而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是无法观察到的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因此单个用户的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uplift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无法计算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最简单直接的方式就是随机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A/B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实验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组采用干预策略 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(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treatment group) </a:t>
                </a:r>
                <a:r>
                  <a:rPr lang="zh-CN" altLang="en-GB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B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组不进行任何干预（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control group</a:t>
                </a:r>
                <a:r>
                  <a:rPr lang="zh-CN" altLang="en-GB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），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理想的情况是通过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A/B Test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拆分流量得到的这两组样本在特征的分布上面是一致的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由此构建差分响应、标签转换等模型计算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uplift</a:t>
                </a:r>
                <a:r>
                  <a:rPr lang="zh-CN" altLang="en-GB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</a:t>
                </a:r>
                <a:endParaRPr lang="en-US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endParaRPr lang="en-GB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但事实上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这种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treatment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的分配其实并不是随机的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也不是和用户特征独立的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导致 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 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的数据分布往往是不一致的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如何训练模型使得两者分布一致 是本次研究的一个难点。</a:t>
                </a:r>
                <a:endParaRPr lang="en-US" altLang="zh-CN" sz="1865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13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13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13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033" y="1117493"/>
                <a:ext cx="11573933" cy="7094855"/>
              </a:xfrm>
              <a:prstGeom prst="rect">
                <a:avLst/>
              </a:prstGeom>
              <a:blipFill rotWithShape="1">
                <a:blip r:embed="rId1"/>
                <a:stretch>
                  <a:fillRect l="-4" t="-7" r="2" b="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6866" name="Rectangle 5"/>
          <p:cNvSpPr>
            <a:spLocks noChangeArrowheads="1"/>
          </p:cNvSpPr>
          <p:nvPr/>
        </p:nvSpPr>
        <p:spPr bwMode="auto">
          <a:xfrm>
            <a:off x="4419600" y="228600"/>
            <a:ext cx="335280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/>
            <a:r>
              <a:rPr lang="zh-CN" altLang="en-US" sz="40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  录</a:t>
            </a:r>
            <a:endParaRPr lang="zh-CN" altLang="en-US" sz="40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6867" name="Text Box 4"/>
          <p:cNvSpPr txBox="1">
            <a:spLocks noChangeArrowheads="1"/>
          </p:cNvSpPr>
          <p:nvPr/>
        </p:nvSpPr>
        <p:spPr bwMode="auto">
          <a:xfrm>
            <a:off x="3251200" y="1397000"/>
            <a:ext cx="7086600" cy="4912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28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五、</a:t>
            </a: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  <a:sym typeface="SimSun" pitchFamily="2" charset="-122"/>
              </a:rPr>
              <a:t>预期成果及考核指标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六、进度安排及标志性阶段成果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七、经费预算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八、组织架构与保障措施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7890" name="Rectangle 5"/>
          <p:cNvSpPr>
            <a:spLocks noChangeArrowheads="1"/>
          </p:cNvSpPr>
          <p:nvPr/>
        </p:nvSpPr>
        <p:spPr bwMode="auto">
          <a:xfrm>
            <a:off x="3124200" y="177800"/>
            <a:ext cx="5945717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9033" y="1117493"/>
            <a:ext cx="5482175" cy="6010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100" dirty="0">
                <a:latin typeface="Times New Roman" panose="02020603050405020304" pitchFamily="18" charset="0"/>
                <a:ea typeface="微软雅黑" charset="-122"/>
                <a:cs typeface="Times New Roman" panose="02020603050405020304" pitchFamily="18" charset="0"/>
              </a:rPr>
              <a:t>3.1 </a:t>
            </a:r>
            <a:r>
              <a:rPr lang="en-US" altLang="zh-CN" sz="2135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</a:t>
            </a:r>
            <a:r>
              <a:rPr lang="zh-CN" altLang="en-US" sz="2135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135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model</a:t>
            </a:r>
            <a:r>
              <a:rPr lang="zh-CN" altLang="en-US" sz="2135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建模步骤</a:t>
            </a:r>
            <a:endParaRPr lang="en-US" altLang="zh-CN" sz="2135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Step1</a:t>
            </a: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GB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A/B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测试进行随机对照试验 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挑战：两组数据样本分布要一致</a:t>
            </a:r>
            <a:endParaRPr lang="en-US" altLang="zh-CN" sz="1865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Step2</a:t>
            </a: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学习和评估几个增益模型，根据</a:t>
            </a: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step1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收集  的数据选择效果最好的模型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挑战：如何在多个</a:t>
            </a:r>
            <a:r>
              <a:rPr lang="en-US" altLang="zh-CN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treatment</a:t>
            </a: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情况下最大化收益</a:t>
            </a:r>
            <a:endParaRPr lang="en-US" altLang="zh-CN" sz="1865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Step3</a:t>
            </a: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模型校准与调试</a:t>
            </a:r>
            <a:endParaRPr lang="en-US" altLang="zh-CN" sz="1865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Step4</a:t>
            </a:r>
            <a:r>
              <a:rPr lang="zh-CN" altLang="en-US" sz="1865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使用效果最好的增益模型对下一个群体投放</a:t>
            </a:r>
            <a:r>
              <a:rPr lang="en-GB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treatment</a:t>
            </a:r>
            <a:endParaRPr lang="en-GB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1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3637" y="626533"/>
            <a:ext cx="8839208" cy="675432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8915" name="Rectangle 5"/>
          <p:cNvSpPr>
            <a:spLocks noChangeArrowheads="1"/>
          </p:cNvSpPr>
          <p:nvPr/>
        </p:nvSpPr>
        <p:spPr bwMode="auto">
          <a:xfrm>
            <a:off x="3124200" y="177800"/>
            <a:ext cx="5945717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09033" y="1117493"/>
            <a:ext cx="6396552" cy="549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3.2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数据来源及变量要求</a:t>
            </a:r>
            <a:endParaRPr lang="en-US" altLang="zh-CN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Treatment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：类型、面额、约束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用户：用户基础属性；用户行为，包括加油行为及优惠券反馈，用户行为数据可通过友盟、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Talking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Data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等获取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3.3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Uplift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在业务场景中的算法实践</a:t>
            </a:r>
            <a:endParaRPr lang="en-US" altLang="zh-CN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  <a:defRPr/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样本构造：按照是否浏览过活动领券页面将用户分为实验组用户和对照组用户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  <a:defRPr/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特征工程：选取用户的行为特征、城市特征、偏好特征、时序特征等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  <a:defRPr/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模型训练与评估：黄色区域是基于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model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的实时预测的模块，我们会实时提取用户特征，结合干预策略相关特征（预算、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ROI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），预测用户在当前状态下对优惠券的真实敏感度，基于这个敏感度进行后续发放的油券面额决策等</a:t>
            </a:r>
            <a:endParaRPr lang="en-US" altLang="zh-CN" sz="1735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1592" y="1663700"/>
            <a:ext cx="6722897" cy="47507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39938" name="Rectangle 5"/>
          <p:cNvSpPr>
            <a:spLocks noChangeArrowheads="1"/>
          </p:cNvSpPr>
          <p:nvPr/>
        </p:nvSpPr>
        <p:spPr bwMode="auto">
          <a:xfrm>
            <a:off x="4419600" y="228600"/>
            <a:ext cx="335280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/>
            <a:r>
              <a:rPr lang="zh-CN" altLang="en-US" sz="40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  录</a:t>
            </a:r>
            <a:endParaRPr lang="zh-CN" altLang="en-US" sz="40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939" name="Text Box 4"/>
          <p:cNvSpPr txBox="1">
            <a:spLocks noChangeArrowheads="1"/>
          </p:cNvSpPr>
          <p:nvPr/>
        </p:nvSpPr>
        <p:spPr bwMode="auto">
          <a:xfrm>
            <a:off x="3251200" y="1397000"/>
            <a:ext cx="7086600" cy="4912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28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五、</a:t>
            </a: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  <a:sym typeface="SimSun" pitchFamily="2" charset="-122"/>
              </a:rPr>
              <a:t>预期成果及考核指标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六、进度安排及标志性阶段成果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七、经费预算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八、组织架构与保障措施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40964" name="Rectangle 5"/>
          <p:cNvSpPr>
            <a:spLocks noChangeArrowheads="1"/>
          </p:cNvSpPr>
          <p:nvPr/>
        </p:nvSpPr>
        <p:spPr bwMode="auto">
          <a:xfrm>
            <a:off x="1147233" y="97367"/>
            <a:ext cx="9899651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9033" y="1117493"/>
            <a:ext cx="5888565" cy="6828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4.1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Uplift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model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方法及其变种</a:t>
            </a:r>
            <a:endParaRPr lang="en-US" altLang="zh-CN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方法一：元学习方法（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Meta-learning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methods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该系列方法默认假定</a:t>
            </a: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unconfoundedness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需要设立试验组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treatment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与对照组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control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【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优点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】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：利用了既有算法的预测能力，方便易实现。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【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缺点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】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：不直接建模</a:t>
            </a:r>
            <a:r>
              <a:rPr lang="zh-CN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uplift，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效果打折扣。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6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方法二：增量直接建模（</a:t>
            </a:r>
            <a:r>
              <a:rPr lang="zh-CN" altLang="zh-CN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Tailored Methods</a:t>
            </a:r>
            <a:r>
              <a:rPr lang="zh-CN" altLang="en-US" sz="173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173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传统机器学习模型中，树模型主要的思路就是通过对特征点进行分裂，将</a:t>
            </a:r>
            <a:r>
              <a:rPr lang="zh-CN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X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划分到一个又一个</a:t>
            </a:r>
            <a:r>
              <a:rPr lang="zh-CN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subspace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中，这与补贴场景下，希望找到某一小部分增量很高的用户的想法几乎是完美重合。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【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优点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】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：模型直接量化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，对</a:t>
            </a:r>
            <a:r>
              <a:rPr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uplif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的量化更敏感更准确。</a:t>
            </a:r>
            <a:endParaRPr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【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缺点</a:t>
            </a:r>
            <a:r>
              <a:rPr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】</a:t>
            </a:r>
            <a:r>
              <a:rPr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：实际应用中需要对机器学习模型进行大量改造和优化，实现成本较高。</a:t>
            </a:r>
            <a:endParaRPr lang="zh-CN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/>
            <a:endParaRPr lang="zh-CN" altLang="en-US" sz="2135" dirty="0"/>
          </a:p>
          <a:p>
            <a:pPr>
              <a:lnSpc>
                <a:spcPct val="150000"/>
              </a:lnSpc>
            </a:pPr>
            <a:endParaRPr lang="zh-CN" altLang="en-US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1735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12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4" t="16594" r="5807"/>
          <a:stretch>
            <a:fillRect/>
          </a:stretch>
        </p:blipFill>
        <p:spPr bwMode="auto">
          <a:xfrm>
            <a:off x="6320367" y="1477433"/>
            <a:ext cx="5181600" cy="2427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图片 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017" y="3852333"/>
            <a:ext cx="2978149" cy="156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1167" y="3852333"/>
            <a:ext cx="3162300" cy="2173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pic>
        <p:nvPicPr>
          <p:cNvPr id="41987" name="图片 9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924" y="1909233"/>
            <a:ext cx="4177693" cy="2332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8" name="Rectangle 5"/>
          <p:cNvSpPr>
            <a:spLocks noChangeArrowheads="1"/>
          </p:cNvSpPr>
          <p:nvPr/>
        </p:nvSpPr>
        <p:spPr bwMode="auto">
          <a:xfrm>
            <a:off x="1147233" y="97367"/>
            <a:ext cx="9899651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1989" name="图片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6" b="-2"/>
          <a:stretch>
            <a:fillRect/>
          </a:stretch>
        </p:blipFill>
        <p:spPr bwMode="auto">
          <a:xfrm>
            <a:off x="7698924" y="4629151"/>
            <a:ext cx="4177693" cy="1803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文本框 9"/>
              <p:cNvSpPr txBox="1"/>
              <p:nvPr/>
            </p:nvSpPr>
            <p:spPr>
              <a:xfrm>
                <a:off x="356932" y="1092261"/>
                <a:ext cx="7466223" cy="7258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4.2</a:t>
                </a:r>
                <a:r>
                  <a:rPr lang="zh-CN" altLang="en-US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深度学习在</a:t>
                </a:r>
                <a:r>
                  <a:rPr lang="en-US" altLang="zh-CN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uplift</a:t>
                </a:r>
                <a:r>
                  <a:rPr lang="zh-CN" altLang="en-US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估计中的应用</a:t>
                </a:r>
                <a:r>
                  <a:rPr lang="en-US" altLang="zh-CN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——Data</a:t>
                </a:r>
                <a:r>
                  <a:rPr lang="zh-CN" altLang="en-US" sz="2135" b="1" kern="100" dirty="0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135" b="1" kern="100" dirty="0" err="1">
                    <a:latin typeface="Microsoft YaHei" panose="020B0503020204020204" pitchFamily="34" charset="-122"/>
                    <a:ea typeface="Microsoft YaHei" panose="020B0503020204020204" pitchFamily="34" charset="-122"/>
                    <a:cs typeface="Times New Roman" panose="02020603050405020304" pitchFamily="18" charset="0"/>
                  </a:rPr>
                  <a:t>Imbalancing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模型根据右一的网络来训练。具体怎么做呢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? 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就是全部的训练样本，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会先经过一个表征网络</a:t>
                </a:r>
                <a14:m>
                  <m:oMath xmlns:m="http://schemas.openxmlformats.org/officeDocument/2006/math">
                    <m:r>
                      <a:rPr lang="zh-CN" altLang="en-US" sz="1865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，得到一个表征后的</a:t>
                </a:r>
                <a14:m>
                  <m:oMath xmlns:m="http://schemas.openxmlformats.org/officeDocument/2006/math">
                    <m:r>
                      <a:rPr lang="zh-CN" altLang="en-US" sz="1865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， 然后通过一个线性函数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这个函数输入是</a:t>
                </a:r>
                <a14:m>
                  <m:oMath xmlns:m="http://schemas.openxmlformats.org/officeDocument/2006/math">
                    <m:r>
                      <a:rPr lang="zh-CN" altLang="en-US" sz="1865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输出是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。通过如下损失函数进行训练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:</a:t>
                </a:r>
                <a:endParaRPr lang="en-US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1600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第一项是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factual error,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就是对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的样本拟合出来的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1865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altLang="zh-CN" sz="1865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1865" i="1" smtClean="0">
                                <a:latin typeface="Cambria Math" panose="02040503050406030204" pitchFamily="18" charset="0"/>
                                <a:ea typeface="Microsoft YaHei" panose="020B0503020204020204" pitchFamily="34" charset="-122"/>
                              </a:rPr>
                            </m:ctrlPr>
                          </m:sSubPr>
                          <m:e>
                            <m:r>
                              <a:rPr lang="en-US" altLang="zh-CN" sz="1865" b="0" i="1" smtClean="0">
                                <a:latin typeface="Cambria Math" panose="02040503050406030204" pitchFamily="18" charset="0"/>
                                <a:ea typeface="Microsoft YaHei" panose="020B0503020204020204" pitchFamily="34" charset="-122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865" b="0" i="1" smtClean="0">
                                <a:latin typeface="Cambria Math" panose="02040503050406030204" pitchFamily="18" charset="0"/>
                                <a:ea typeface="Microsoft YaHei" panose="020B0503020204020204" pitchFamily="34" charset="-122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𝑡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  <m:r>
                      <a:rPr lang="en-US" altLang="zh-CN" sz="1865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和真实的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尽可能接近。</a:t>
                </a:r>
                <a:endParaRPr lang="en-US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第二项是 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 error,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就是对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“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counterfactual”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的样本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比如对于样本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𝑖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 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他的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𝑗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(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𝑖</m:t>
                    </m:r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)</m:t>
                    </m:r>
                  </m:oMath>
                </a14:m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则</a:t>
                </a:r>
                <a14:m>
                  <m:oMath xmlns:m="http://schemas.openxmlformats.org/officeDocument/2006/math">
                    <m:r>
                      <a:rPr lang="en-US" altLang="zh-CN" sz="1865" b="0" i="1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𝑖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在</a:t>
                </a:r>
                <a14:m>
                  <m:oMath xmlns:m="http://schemas.openxmlformats.org/officeDocument/2006/math">
                    <m:r>
                      <a:rPr lang="en-US" altLang="zh-CN" sz="1865" b="0" i="1" dirty="0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1</m:t>
                    </m:r>
                    <m:r>
                      <a:rPr lang="en-US" altLang="zh-CN" sz="1865" b="0" i="1" dirty="0" smtClean="0">
                        <a:latin typeface="Cambria Math" panose="02040503050406030204" pitchFamily="18" charset="0"/>
                        <a:ea typeface="Microsoft YaHei" panose="020B0503020204020204" pitchFamily="34" charset="-122"/>
                      </a:rPr>
                      <m:t>−</m:t>
                    </m:r>
                    <m:sSub>
                      <m:sSubPr>
                        <m:ctrlPr>
                          <a:rPr lang="en-US" altLang="zh-CN" sz="1865" b="0" i="1" dirty="0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dirty="0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𝑡</m:t>
                        </m:r>
                      </m:e>
                      <m:sub>
                        <m:r>
                          <a:rPr lang="en-US" altLang="zh-CN" sz="1865" b="0" i="1" dirty="0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情况下预测出来的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acc>
                          <m:accPr>
                            <m:ctrlPr>
                              <a:rPr lang="en-US" altLang="zh-CN" sz="1865" i="1" smtClean="0">
                                <a:latin typeface="Cambria Math" panose="02040503050406030204" pitchFamily="18" charset="0"/>
                                <a:ea typeface="Microsoft YaHei" panose="020B0503020204020204" pitchFamily="34" charset="-122"/>
                              </a:rPr>
                            </m:ctrlPr>
                          </m:accPr>
                          <m:e>
                            <m:r>
                              <a:rPr lang="en-US" altLang="zh-CN" sz="1865" b="0" i="1" smtClean="0">
                                <a:latin typeface="Cambria Math" panose="02040503050406030204" pitchFamily="18" charset="0"/>
                                <a:ea typeface="Microsoft YaHei" panose="020B0503020204020204" pitchFamily="34" charset="-122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要和真实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865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𝑦</m:t>
                        </m:r>
                      </m:e>
                      <m:sub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𝑗</m:t>
                        </m:r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(</m:t>
                        </m:r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𝑖</m:t>
                        </m:r>
                        <m:r>
                          <a:rPr lang="en-US" altLang="zh-CN" sz="1865" b="0" i="1" smtClean="0">
                            <a:latin typeface="Cambria Math" panose="02040503050406030204" pitchFamily="18" charset="0"/>
                            <a:ea typeface="Microsoft YaHei" panose="020B0503020204020204" pitchFamily="34" charset="-122"/>
                          </a:rPr>
                          <m:t>)</m:t>
                        </m:r>
                      </m:sub>
                    </m:sSub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足够接近。</a:t>
                </a:r>
                <a:endParaRPr lang="en-US" altLang="zh-CN" sz="18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第三项是重点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就是对上面说到的分布做一个修正</a:t>
                </a:r>
                <a:r>
                  <a:rPr lang="en-US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希望用</a:t>
                </a:r>
                <a14:m>
                  <m:oMath xmlns:m="http://schemas.openxmlformats.org/officeDocument/2006/math">
                    <m:r>
                      <a:rPr lang="zh-CN" altLang="en-US" sz="1865" i="1" smtClean="0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表征后的分布在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:r>
                  <a:rPr lang="en-GB" altLang="zh-CN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counterfactual</a:t>
                </a:r>
                <a:r>
                  <a:rPr lang="zh-CN" altLang="en-US" sz="18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上面尽量相同</a:t>
                </a:r>
                <a:r>
                  <a:rPr lang="zh-CN" altLang="en-US" sz="213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。</a:t>
                </a:r>
                <a:endParaRPr lang="zh-CN" altLang="en-US" sz="213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sz="2135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173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endParaRPr>
              </a:p>
            </p:txBody>
          </p:sp>
        </mc:Choice>
        <mc:Fallback>
          <p:sp>
            <p:nvSpPr>
              <p:cNvPr id="10" name="文本框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932" y="1092261"/>
                <a:ext cx="7466223" cy="7258685"/>
              </a:xfrm>
              <a:prstGeom prst="rect">
                <a:avLst/>
              </a:prstGeom>
              <a:blipFill rotWithShape="1">
                <a:blip r:embed="rId3"/>
                <a:stretch>
                  <a:fillRect l="-1" t="-1" r="8" b="1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pic>
        <p:nvPicPr>
          <p:cNvPr id="13" name="图片 1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939" y="3327403"/>
            <a:ext cx="6666233" cy="524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pic>
        <p:nvPicPr>
          <p:cNvPr id="43011" name="图片 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315" y="1871497"/>
            <a:ext cx="4790017" cy="2649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Rectangle 5"/>
          <p:cNvSpPr>
            <a:spLocks noChangeArrowheads="1"/>
          </p:cNvSpPr>
          <p:nvPr/>
        </p:nvSpPr>
        <p:spPr bwMode="auto">
          <a:xfrm>
            <a:off x="1147233" y="97367"/>
            <a:ext cx="9899651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3013" name="图片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671" y="1674999"/>
            <a:ext cx="4498049" cy="2566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6" name="文本框 17"/>
          <p:cNvSpPr txBox="1">
            <a:spLocks noChangeArrowheads="1"/>
          </p:cNvSpPr>
          <p:nvPr/>
        </p:nvSpPr>
        <p:spPr bwMode="auto">
          <a:xfrm>
            <a:off x="1437992" y="1609231"/>
            <a:ext cx="3266065" cy="378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/>
            <a:r>
              <a:rPr lang="zh-CN" altLang="zh-CN" sz="1865" dirty="0"/>
              <a:t>TARNet</a:t>
            </a:r>
            <a:r>
              <a:rPr lang="zh-CN" altLang="en-US" sz="1865" dirty="0"/>
              <a:t> </a:t>
            </a:r>
            <a:r>
              <a:rPr lang="zh-CN" altLang="zh-CN" sz="1865" dirty="0"/>
              <a:t>for</a:t>
            </a:r>
            <a:r>
              <a:rPr lang="zh-CN" altLang="en-US" sz="1865" dirty="0"/>
              <a:t> </a:t>
            </a:r>
            <a:r>
              <a:rPr lang="en-US" altLang="zh-CN" sz="1865" dirty="0"/>
              <a:t>single</a:t>
            </a:r>
            <a:r>
              <a:rPr lang="zh-CN" altLang="en-US" sz="1865" dirty="0"/>
              <a:t> </a:t>
            </a:r>
            <a:r>
              <a:rPr lang="en-US" altLang="zh-CN" sz="1865" dirty="0"/>
              <a:t>treatment</a:t>
            </a:r>
            <a:endParaRPr lang="zh-CN" altLang="en-US" sz="1865" dirty="0"/>
          </a:p>
        </p:txBody>
      </p:sp>
      <p:sp>
        <p:nvSpPr>
          <p:cNvPr id="43017" name="文本框 19"/>
          <p:cNvSpPr txBox="1">
            <a:spLocks noChangeArrowheads="1"/>
          </p:cNvSpPr>
          <p:nvPr/>
        </p:nvSpPr>
        <p:spPr bwMode="auto">
          <a:xfrm>
            <a:off x="6748419" y="1609231"/>
            <a:ext cx="4919133" cy="378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/>
            <a:r>
              <a:rPr lang="zh-CN" altLang="zh-CN" sz="1865" dirty="0"/>
              <a:t>TARNet</a:t>
            </a:r>
            <a:r>
              <a:rPr lang="zh-CN" altLang="en-US" sz="1865" dirty="0"/>
              <a:t> </a:t>
            </a:r>
            <a:r>
              <a:rPr lang="zh-CN" altLang="zh-CN" sz="1865" dirty="0"/>
              <a:t>for</a:t>
            </a:r>
            <a:r>
              <a:rPr lang="zh-CN" altLang="en-US" sz="1865" dirty="0"/>
              <a:t> </a:t>
            </a:r>
            <a:r>
              <a:rPr lang="en-US" altLang="zh-CN" sz="1865" dirty="0"/>
              <a:t>multiple</a:t>
            </a:r>
            <a:r>
              <a:rPr lang="zh-CN" altLang="en-US" sz="1865" dirty="0"/>
              <a:t> </a:t>
            </a:r>
            <a:r>
              <a:rPr lang="en-US" altLang="zh-CN" sz="1865" dirty="0"/>
              <a:t>treatment</a:t>
            </a:r>
            <a:endParaRPr lang="zh-CN" altLang="en-US" sz="1865" dirty="0"/>
          </a:p>
        </p:txBody>
      </p:sp>
      <p:sp>
        <p:nvSpPr>
          <p:cNvPr id="11" name="文本框 10"/>
          <p:cNvSpPr txBox="1"/>
          <p:nvPr/>
        </p:nvSpPr>
        <p:spPr>
          <a:xfrm>
            <a:off x="309032" y="1117493"/>
            <a:ext cx="8225303" cy="584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4.3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深度学习在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uplift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估计中的应用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——Multi-treatment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Effect</a:t>
            </a:r>
            <a:endParaRPr lang="zh-CN" altLang="en-US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/>
              <p:cNvSpPr txBox="1"/>
              <p:nvPr/>
            </p:nvSpPr>
            <p:spPr>
              <a:xfrm>
                <a:off x="385247" y="4140181"/>
                <a:ext cx="5583773" cy="44145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左图的方法依旧是针对干预策略只有一种的情况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相较于</a:t>
                </a:r>
                <a:r>
                  <a:rPr lang="en-GB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BNN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模型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优点在于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:</a:t>
                </a:r>
                <a:endParaRPr lang="en-US" altLang="zh-CN" sz="14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这里</a:t>
                </a:r>
                <a14:m>
                  <m:oMath xmlns:m="http://schemas.openxmlformats.org/officeDocument/2006/math">
                    <m:r>
                      <a:rPr lang="zh-CN" altLang="en-US" sz="1465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1465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(</m:t>
                    </m:r>
                    <m:r>
                      <a:rPr lang="zh-CN" altLang="en-US" sz="1465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都用</a:t>
                </a:r>
                <a:r>
                  <a:rPr lang="en-GB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NN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可以拟合</a:t>
                </a:r>
                <a:r>
                  <a:rPr lang="en-GB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nonlinear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的关系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;</a:t>
                </a:r>
                <a:endParaRPr lang="en-US" altLang="zh-CN" sz="14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这个方法学到的表征可以是高维的。因为承接表征的网络</a:t>
                </a:r>
                <a14:m>
                  <m:oMath xmlns:m="http://schemas.openxmlformats.org/officeDocument/2006/math">
                    <m:r>
                      <a:rPr lang="en-US" altLang="zh-CN" sz="1465">
                        <a:latin typeface="Cambria Math" panose="02040503050406030204" pitchFamily="18" charset="0"/>
                      </a:rPr>
                      <m:t>ℎ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也是</a:t>
                </a:r>
                <a:r>
                  <a:rPr lang="en-GB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NN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而不是线性方程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;</a:t>
                </a:r>
                <a:endParaRPr lang="en-US" altLang="zh-CN" sz="14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90204" pitchFamily="34" charset="0"/>
                  <a:buChar char="•"/>
                </a:pP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比起简单的把</a:t>
                </a:r>
                <a14:m>
                  <m:oMath xmlns:m="http://schemas.openxmlformats.org/officeDocument/2006/math">
                    <m:r>
                      <a:rPr lang="zh-CN" altLang="en-US" sz="1465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1465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465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altLang="zh-CN" sz="1465" dirty="0" err="1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concat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起来作为一个网络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当</a:t>
                </a:r>
                <a14:m>
                  <m:oMath xmlns:m="http://schemas.openxmlformats.org/officeDocument/2006/math">
                    <m:r>
                      <a:rPr lang="zh-CN" altLang="en-US" sz="1465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是 高维的时候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这样做可以增加</a:t>
                </a:r>
                <a14:m>
                  <m:oMath xmlns:m="http://schemas.openxmlformats.org/officeDocument/2006/math">
                    <m:r>
                      <a:rPr lang="en-US" altLang="zh-CN" sz="1465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对</a:t>
                </a:r>
                <a14:m>
                  <m:oMath xmlns:m="http://schemas.openxmlformats.org/officeDocument/2006/math">
                    <m:r>
                      <a:rPr lang="en-US" altLang="zh-CN" sz="1465">
                        <a:latin typeface="Cambria Math" panose="02040503050406030204" pitchFamily="18" charset="0"/>
                      </a:rPr>
                      <m:t>ℎ</m:t>
                    </m:r>
                  </m:oMath>
                </a14:m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的影响</a:t>
                </a:r>
                <a:r>
                  <a:rPr lang="en-US" altLang="zh-CN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, </a:t>
                </a:r>
                <a:r>
                  <a:rPr lang="zh-CN" altLang="en-US" sz="1465" dirty="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不至于被淹没</a:t>
                </a:r>
                <a:endParaRPr lang="zh-CN" altLang="en-US" sz="1465" dirty="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135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 eaLnBrk="1" hangingPunct="1"/>
                <a:endParaRPr lang="zh-CN" altLang="en-US" sz="2135" dirty="0"/>
              </a:p>
              <a:p>
                <a:pPr>
                  <a:lnSpc>
                    <a:spcPct val="150000"/>
                  </a:lnSpc>
                </a:pPr>
                <a:endParaRPr lang="zh-CN" altLang="en-US" sz="2135" b="1" kern="100" dirty="0">
                  <a:latin typeface="Microsoft YaHei" panose="020B0503020204020204" pitchFamily="34" charset="-122"/>
                  <a:ea typeface="Microsoft YaHei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173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endParaRPr>
              </a:p>
            </p:txBody>
          </p:sp>
        </mc:Choice>
        <mc:Fallback>
          <p:sp>
            <p:nvSpPr>
              <p:cNvPr id="15" name="文本框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247" y="4140181"/>
                <a:ext cx="5583773" cy="4414520"/>
              </a:xfrm>
              <a:prstGeom prst="rect">
                <a:avLst/>
              </a:prstGeom>
              <a:blipFill rotWithShape="1">
                <a:blip r:embed="rId3"/>
                <a:stretch>
                  <a:fillRect l="-8" t="-14" b="14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sp>
        <p:nvSpPr>
          <p:cNvPr id="16" name="文本框 15"/>
          <p:cNvSpPr txBox="1"/>
          <p:nvPr/>
        </p:nvSpPr>
        <p:spPr>
          <a:xfrm>
            <a:off x="5969020" y="4038584"/>
            <a:ext cx="6019625" cy="3360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model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常用于干预策略只有一种的情况，对于发券，相当于一个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treatment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只有一种折扣，而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treatment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可以用多种维度，如不同渠道发放不同折扣的优惠券，</a:t>
            </a:r>
            <a:r>
              <a:rPr lang="en-US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Uplift model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难以简单转化为多分类问题。</a:t>
            </a:r>
            <a:endParaRPr lang="en-US" altLang="zh-CN" sz="14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右图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借用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TARNet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的网络结构，在有</a:t>
            </a:r>
            <a:r>
              <a:rPr lang="en-US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个</a:t>
            </a:r>
            <a:r>
              <a:rPr lang="en-US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treatment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情况下，也先用一个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shared embedding，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然后后面接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个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head network。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同样的对于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shared layer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用全部的样本进行参数更新，而对后面的每个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head network，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只使用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treatment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为这个</a:t>
            </a:r>
            <a:r>
              <a:rPr lang="zh-CN" altLang="zh-CN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head</a:t>
            </a:r>
            <a:r>
              <a:rPr lang="zh-CN" altLang="en-US" sz="1465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的样本更新。</a:t>
            </a:r>
            <a:endParaRPr lang="en-US" altLang="zh-CN" sz="14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1735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44034" name="Rectangle 5"/>
          <p:cNvSpPr>
            <a:spLocks noChangeArrowheads="1"/>
          </p:cNvSpPr>
          <p:nvPr/>
        </p:nvSpPr>
        <p:spPr bwMode="auto">
          <a:xfrm>
            <a:off x="4419600" y="228600"/>
            <a:ext cx="335280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/>
            <a:r>
              <a:rPr lang="zh-CN" altLang="en-US" sz="40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  录</a:t>
            </a:r>
            <a:endParaRPr lang="zh-CN" altLang="en-US" sz="40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4035" name="Text Box 4"/>
          <p:cNvSpPr txBox="1">
            <a:spLocks noChangeArrowheads="1"/>
          </p:cNvSpPr>
          <p:nvPr/>
        </p:nvSpPr>
        <p:spPr bwMode="auto">
          <a:xfrm>
            <a:off x="3251200" y="1397000"/>
            <a:ext cx="7086600" cy="4912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一、研发任务需求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二、研究目标与研究内容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三、技术路线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四、概要设计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五、</a:t>
            </a:r>
            <a:r>
              <a:rPr lang="zh-CN" altLang="en-US" sz="28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imSun" pitchFamily="2" charset="-122"/>
              </a:rPr>
              <a:t>预期成果及考核指标</a:t>
            </a:r>
            <a:endParaRPr lang="zh-CN" altLang="en-US" sz="28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六、进度安排及标志性阶段成果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七、经费预算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八、组织架构与保障措施</a:t>
            </a:r>
            <a:endParaRPr lang="zh-CN" altLang="en-US" sz="2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Line 2"/>
          <p:cNvSpPr>
            <a:spLocks noChangeShapeType="1"/>
          </p:cNvSpPr>
          <p:nvPr/>
        </p:nvSpPr>
        <p:spPr bwMode="auto">
          <a:xfrm flipV="1">
            <a:off x="1524000" y="766233"/>
            <a:ext cx="9144000" cy="69851"/>
          </a:xfrm>
          <a:prstGeom prst="line">
            <a:avLst/>
          </a:prstGeom>
          <a:noFill/>
          <a:ln w="317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45058" name="Rectangle 5"/>
          <p:cNvSpPr>
            <a:spLocks noChangeArrowheads="1"/>
          </p:cNvSpPr>
          <p:nvPr/>
        </p:nvSpPr>
        <p:spPr bwMode="auto">
          <a:xfrm>
            <a:off x="1930400" y="76200"/>
            <a:ext cx="8572500" cy="86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SimSun" pitchFamily="2" charset="-122"/>
              </a:defRPr>
            </a:lvl9pPr>
          </a:lstStyle>
          <a:p>
            <a:pPr algn="ctr" eaLnBrk="1" hangingPunct="1">
              <a:lnSpc>
                <a:spcPct val="140000"/>
              </a:lnSpc>
            </a:pP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五、</a:t>
            </a:r>
            <a:r>
              <a:rPr lang="zh-CN" altLang="en-US" sz="3600" b="1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imSun" pitchFamily="2" charset="-122"/>
              </a:rPr>
              <a:t>预期成果及考核指标</a:t>
            </a:r>
            <a:endParaRPr lang="zh-CN" altLang="en-US" sz="3600" b="1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sym typeface="SimSun" pitchFamily="2" charset="-122"/>
            </a:endParaRPr>
          </a:p>
        </p:txBody>
      </p:sp>
      <p:pic>
        <p:nvPicPr>
          <p:cNvPr id="45061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267" y="3429000"/>
            <a:ext cx="4969933" cy="3177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309032" y="1117493"/>
            <a:ext cx="11679613" cy="3535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5.1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预期成果</a:t>
            </a:r>
            <a:endParaRPr lang="en-US" altLang="zh-CN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加油站优惠券用户敏感度预测模型及算法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寻找最优优惠券组合，最大化撬动红包效率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培养甲方至少</a:t>
            </a: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lang="zh-CN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人能独立开展</a:t>
            </a: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用户敏感度</a:t>
            </a:r>
            <a:r>
              <a:rPr lang="zh-CN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预测模型维护和修改的技术人员。</a:t>
            </a:r>
            <a:endParaRPr lang="en-US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lang="zh-CN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本项目形成的知识产权成果应归属于中国石油所有，所发表论文的作者应包含至少</a:t>
            </a:r>
            <a:r>
              <a:rPr lang="en-US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zh-CN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名中国石油的成员。</a:t>
            </a:r>
            <a:endParaRPr lang="zh-CN" altLang="zh-CN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/>
            <a:endParaRPr lang="zh-CN" altLang="en-US" sz="2135" dirty="0"/>
          </a:p>
          <a:p>
            <a:pPr>
              <a:lnSpc>
                <a:spcPct val="150000"/>
              </a:lnSpc>
            </a:pPr>
            <a:endParaRPr lang="zh-CN" altLang="en-US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1735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4800" y="3429000"/>
            <a:ext cx="6511021" cy="4398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5.2</a:t>
            </a:r>
            <a:r>
              <a:rPr lang="zh-CN" altLang="en-US" sz="2135" b="1" kern="100" dirty="0"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考核指标</a:t>
            </a:r>
            <a:endParaRPr lang="en-US" altLang="zh-CN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65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由于Uplift Model 中不可能同时观察到同一用户在不同干预策略下的响应，即无法获取用户真实增量， 我们也就无法直接利用上述评价指标去衡量模型的好坏。因此，Uplift Model 通常都是通过划分十分位数来对齐实验组和对照组数据，去进行间接评估。常用的评估方法有 Qini 曲线、AUUC 等，用曲线下的面积大小衡量模型的好坏。</a:t>
            </a:r>
            <a:endParaRPr lang="zh-CN" altLang="en-US" sz="1865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/>
            <a:endParaRPr lang="zh-CN" altLang="en-US" sz="2135" dirty="0"/>
          </a:p>
          <a:p>
            <a:pPr>
              <a:lnSpc>
                <a:spcPct val="150000"/>
              </a:lnSpc>
            </a:pPr>
            <a:endParaRPr lang="zh-CN" altLang="en-US" sz="2135" b="1" kern="100" dirty="0"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1735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3526</Words>
  <Application>WPS Spreadsheets</Application>
  <PresentationFormat>On-screen Show (16:9)</PresentationFormat>
  <Paragraphs>168</Paragraphs>
  <Slides>25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5" baseType="lpstr">
      <vt:lpstr>Arial</vt:lpstr>
      <vt:lpstr>SimSun</vt:lpstr>
      <vt:lpstr>Wingdings</vt:lpstr>
      <vt:lpstr>微软雅黑</vt:lpstr>
      <vt:lpstr>汉仪旗黑</vt:lpstr>
      <vt:lpstr>Arial Unicode MS</vt:lpstr>
      <vt:lpstr>Calibri</vt:lpstr>
      <vt:lpstr>Helvetica Neue</vt:lpstr>
      <vt:lpstr>汉仪书宋二KW</vt:lpstr>
      <vt:lpstr>黑体</vt:lpstr>
      <vt:lpstr>汉仪中黑KW</vt:lpstr>
      <vt:lpstr>Microsoft YaHei</vt:lpstr>
      <vt:lpstr>等线 Light</vt:lpstr>
      <vt:lpstr>汉仪中等线KW</vt:lpstr>
      <vt:lpstr>Calibri Light</vt:lpstr>
      <vt:lpstr>等线</vt:lpstr>
      <vt:lpstr>Times New Roman</vt:lpstr>
      <vt:lpstr>Cambria Math</vt:lpstr>
      <vt:lpstr>Kingsoft Math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Created by Marp</dc:creator>
  <dc:subject>PptxGenJS Presentation</dc:subject>
  <cp:lastModifiedBy>su</cp:lastModifiedBy>
  <cp:revision>2</cp:revision>
  <dcterms:created xsi:type="dcterms:W3CDTF">2022-04-24T11:19:25Z</dcterms:created>
  <dcterms:modified xsi:type="dcterms:W3CDTF">2022-04-24T11:19:25Z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1033-3.9.3.6359</vt:lpwstr>
  </property>
</Properties>
</file>